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66" r:id="rId3"/>
    <p:sldId id="272" r:id="rId4"/>
    <p:sldId id="274" r:id="rId5"/>
    <p:sldId id="260" r:id="rId6"/>
    <p:sldId id="280" r:id="rId7"/>
    <p:sldId id="265" r:id="rId8"/>
    <p:sldId id="279" r:id="rId9"/>
    <p:sldId id="271" r:id="rId10"/>
    <p:sldId id="281" r:id="rId11"/>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9E4"/>
    <a:srgbClr val="FFFFFF"/>
    <a:srgbClr val="8B4981"/>
    <a:srgbClr val="5B9BD5"/>
    <a:srgbClr val="0070C0"/>
    <a:srgbClr val="EAE8E2"/>
    <a:srgbClr val="C0A15F"/>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38" autoAdjust="0"/>
  </p:normalViewPr>
  <p:slideViewPr>
    <p:cSldViewPr snapToGrid="0">
      <p:cViewPr varScale="1">
        <p:scale>
          <a:sx n="153" d="100"/>
          <a:sy n="153" d="100"/>
        </p:scale>
        <p:origin x="7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5CCDB-D978-8B58-8CC5-DF98AD396B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92F6C2-96B8-71D1-4788-6BF8B0D28C2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1870C7-2E61-1714-2F5B-A173E43C4113}"/>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7028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58B66-DCBE-6E11-74AC-24419EEB4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CA071-3789-6EF0-AFA6-51EB3AB08D1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CFDC39D-AFB0-3F07-F52D-2A396922451C}"/>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821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99217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8491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0425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9744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https://www.youtube.com/embed/Ndpnb1_RH7c?feature=oembed" TargetMode="External"/><Relationship Id="rId6" Type="http://schemas.openxmlformats.org/officeDocument/2006/relationships/image" Target="../media/image16.jpeg"/><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mp3"/><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7" name="图片 6" descr="R-C"/>
          <p:cNvPicPr>
            <a:picLocks noChangeAspect="1"/>
          </p:cNvPicPr>
          <p:nvPr/>
        </p:nvPicPr>
        <p:blipFill>
          <a:blip r:embed="rId4">
            <a:alphaModFix amt="11000"/>
            <a:lum bright="64000" contrast="-70000"/>
          </a:blip>
          <a:srcRect t="40647" b="4450"/>
          <a:stretch>
            <a:fillRect/>
          </a:stretch>
        </p:blipFill>
        <p:spPr>
          <a:xfrm>
            <a:off x="9205595" y="-192405"/>
            <a:ext cx="1905635" cy="7050405"/>
          </a:xfrm>
          <a:prstGeom prst="rect">
            <a:avLst/>
          </a:prstGeom>
        </p:spPr>
      </p:pic>
      <p:sp>
        <p:nvSpPr>
          <p:cNvPr id="3" name="副标题 2"/>
          <p:cNvSpPr>
            <a:spLocks noGrp="1"/>
          </p:cNvSpPr>
          <p:nvPr>
            <p:ph type="subTitle" idx="1"/>
          </p:nvPr>
        </p:nvSpPr>
        <p:spPr>
          <a:xfrm>
            <a:off x="9956800" y="5219700"/>
            <a:ext cx="2133599" cy="1473200"/>
          </a:xfrm>
        </p:spPr>
        <p:txBody>
          <a:bodyPr>
            <a:noAutofit/>
          </a:bodyPr>
          <a:lstStyle/>
          <a:p>
            <a:pPr algn="l">
              <a:lnSpc>
                <a:spcPct val="150000"/>
              </a:lnSpc>
            </a:pPr>
            <a:r>
              <a:rPr lang="en-US" altLang="zh-CN" sz="1200" dirty="0"/>
              <a:t>VGP256 MATH AND PHYSICS FOR GAMES</a:t>
            </a:r>
            <a:br>
              <a:rPr lang="en-US" altLang="zh-CN" sz="1200" dirty="0"/>
            </a:br>
            <a:r>
              <a:rPr lang="en-US" altLang="zh-CN" sz="1200" dirty="0" err="1"/>
              <a:t>Tijana</a:t>
            </a:r>
            <a:r>
              <a:rPr lang="en-US" altLang="zh-CN" sz="1200" dirty="0"/>
              <a:t> </a:t>
            </a:r>
            <a:r>
              <a:rPr lang="en-US" altLang="zh-CN" sz="1200" dirty="0" err="1"/>
              <a:t>Sretenovic</a:t>
            </a:r>
            <a:br>
              <a:rPr lang="en-US" altLang="zh-CN" sz="1200" dirty="0"/>
            </a:br>
            <a:r>
              <a:rPr lang="en-US" altLang="zh-CN" sz="1200" dirty="0"/>
              <a:t>Jiangyahu Liu - 2312738</a:t>
            </a:r>
            <a:br>
              <a:rPr lang="en-US" altLang="zh-CN" sz="1200" dirty="0"/>
            </a:br>
            <a:r>
              <a:rPr lang="en-US" altLang="zh-CN" sz="1200" dirty="0"/>
              <a:t>2024/9/16</a:t>
            </a:r>
          </a:p>
          <a:p>
            <a:pPr algn="l">
              <a:lnSpc>
                <a:spcPct val="150000"/>
              </a:lnSpc>
            </a:pPr>
            <a:endParaRPr lang="en-US" altLang="zh-CN" sz="1200" dirty="0"/>
          </a:p>
        </p:txBody>
      </p:sp>
      <p:sp>
        <p:nvSpPr>
          <p:cNvPr id="4" name="矩形 3"/>
          <p:cNvSpPr/>
          <p:nvPr/>
        </p:nvSpPr>
        <p:spPr>
          <a:xfrm>
            <a:off x="11668541" y="651466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1752156" y="3013501"/>
            <a:ext cx="8687688" cy="830997"/>
          </a:xfrm>
          <a:prstGeom prst="rect">
            <a:avLst/>
          </a:prstGeom>
          <a:noFill/>
        </p:spPr>
        <p:txBody>
          <a:bodyPr wrap="square" rtlCol="0">
            <a:spAutoFit/>
          </a:bodyPr>
          <a:lstStyle/>
          <a:p>
            <a:pPr algn="ctr"/>
            <a:r>
              <a:rPr lang="en-US" altLang="zh-CN" sz="4800" dirty="0">
                <a:latin typeface="Source Han Sans Heavy" panose="020B0A00000000000000" charset="-122"/>
                <a:ea typeface="Source Han Sans Heavy" panose="020B0A00000000000000" charset="-122"/>
              </a:rPr>
              <a:t>Cannon simulator!</a:t>
            </a:r>
            <a:endParaRPr lang="zh-CN" altLang="en-US" sz="4800" dirty="0">
              <a:latin typeface="Source Han Sans Heavy" panose="020B0A00000000000000" charset="-122"/>
              <a:ea typeface="Source Han Sans Heavy" panose="020B0A00000000000000" charset="-122"/>
            </a:endParaRPr>
          </a:p>
        </p:txBody>
      </p:sp>
      <p:pic>
        <p:nvPicPr>
          <p:cNvPr id="8" name="图片 7" descr="R-C"/>
          <p:cNvPicPr>
            <a:picLocks noChangeAspect="1"/>
          </p:cNvPicPr>
          <p:nvPr/>
        </p:nvPicPr>
        <p:blipFill>
          <a:blip r:embed="rId4">
            <a:alphaModFix amt="11000"/>
            <a:lum bright="64000" contrast="-70000"/>
          </a:blip>
          <a:srcRect t="22089" b="4450"/>
          <a:stretch>
            <a:fillRect/>
          </a:stretch>
        </p:blipFill>
        <p:spPr>
          <a:xfrm rot="2160000">
            <a:off x="1223010" y="-2043430"/>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0" name="圆: 空心 9">
            <a:extLst>
              <a:ext uri="{FF2B5EF4-FFF2-40B4-BE49-F238E27FC236}">
                <a16:creationId xmlns:a16="http://schemas.microsoft.com/office/drawing/2014/main" id="{802E6D5E-9794-072D-7041-DC345C2DEC09}"/>
              </a:ext>
            </a:extLst>
          </p:cNvPr>
          <p:cNvSpPr/>
          <p:nvPr/>
        </p:nvSpPr>
        <p:spPr>
          <a:xfrm>
            <a:off x="995743" y="831167"/>
            <a:ext cx="320524" cy="317462"/>
          </a:xfrm>
          <a:prstGeom prst="donut">
            <a:avLst>
              <a:gd name="adj" fmla="val 123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11" name="十字形 10">
            <a:extLst>
              <a:ext uri="{FF2B5EF4-FFF2-40B4-BE49-F238E27FC236}">
                <a16:creationId xmlns:a16="http://schemas.microsoft.com/office/drawing/2014/main" id="{C92B0567-14A1-B323-10FC-1E50810F6000}"/>
              </a:ext>
            </a:extLst>
          </p:cNvPr>
          <p:cNvSpPr/>
          <p:nvPr/>
        </p:nvSpPr>
        <p:spPr>
          <a:xfrm rot="2728278">
            <a:off x="520095" y="847337"/>
            <a:ext cx="345110" cy="341812"/>
          </a:xfrm>
          <a:prstGeom prst="plus">
            <a:avLst>
              <a:gd name="adj" fmla="val 460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图文框 11">
            <a:extLst>
              <a:ext uri="{FF2B5EF4-FFF2-40B4-BE49-F238E27FC236}">
                <a16:creationId xmlns:a16="http://schemas.microsoft.com/office/drawing/2014/main" id="{39D84A87-81EA-FC5B-A81E-22385C008A81}"/>
              </a:ext>
            </a:extLst>
          </p:cNvPr>
          <p:cNvSpPr/>
          <p:nvPr/>
        </p:nvSpPr>
        <p:spPr>
          <a:xfrm>
            <a:off x="544316" y="439212"/>
            <a:ext cx="296668" cy="293833"/>
          </a:xfrm>
          <a:prstGeom prst="fram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13" name="等腰三角形 12">
            <a:extLst>
              <a:ext uri="{FF2B5EF4-FFF2-40B4-BE49-F238E27FC236}">
                <a16:creationId xmlns:a16="http://schemas.microsoft.com/office/drawing/2014/main" id="{37F30F21-BE4A-BB38-CAFA-4A92DF912641}"/>
              </a:ext>
            </a:extLst>
          </p:cNvPr>
          <p:cNvSpPr/>
          <p:nvPr/>
        </p:nvSpPr>
        <p:spPr>
          <a:xfrm>
            <a:off x="986865" y="393914"/>
            <a:ext cx="327509" cy="299295"/>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渐变2">
            <a:extLst>
              <a:ext uri="{FF2B5EF4-FFF2-40B4-BE49-F238E27FC236}">
                <a16:creationId xmlns:a16="http://schemas.microsoft.com/office/drawing/2014/main" id="{3B92BDEB-5CA3-15EA-E776-D3415A6F0215}"/>
              </a:ext>
            </a:extLst>
          </p:cNvPr>
          <p:cNvPicPr>
            <a:picLocks noChangeAspect="1"/>
          </p:cNvPicPr>
          <p:nvPr/>
        </p:nvPicPr>
        <p:blipFill>
          <a:blip r:embed="rId4"/>
          <a:srcRect l="7261"/>
          <a:stretch>
            <a:fillRect/>
          </a:stretch>
        </p:blipFill>
        <p:spPr>
          <a:xfrm>
            <a:off x="-75856" y="0"/>
            <a:ext cx="10316210" cy="6858000"/>
          </a:xfrm>
          <a:prstGeom prst="rect">
            <a:avLst/>
          </a:prstGeom>
        </p:spPr>
      </p:pic>
      <p:pic>
        <p:nvPicPr>
          <p:cNvPr id="34" name="图片 33" descr="R-C"/>
          <p:cNvPicPr>
            <a:picLocks noChangeAspect="1"/>
          </p:cNvPicPr>
          <p:nvPr/>
        </p:nvPicPr>
        <p:blipFill>
          <a:blip r:embed="rId5">
            <a:alphaModFix amt="11000"/>
            <a:lum bright="64000" contrast="-82000"/>
          </a:blip>
          <a:srcRect t="40647" b="4450"/>
          <a:stretch>
            <a:fillRect/>
          </a:stretch>
        </p:blipFill>
        <p:spPr>
          <a:xfrm>
            <a:off x="-466725" y="-1521460"/>
            <a:ext cx="2324100" cy="8598535"/>
          </a:xfrm>
          <a:prstGeom prst="rect">
            <a:avLst/>
          </a:prstGeom>
        </p:spPr>
      </p:pic>
      <p:pic>
        <p:nvPicPr>
          <p:cNvPr id="2" name="在线媒体 1" title="烧烤爱好者狂喜！在中国最后的“使鹿部落”吃肉吃爽了【食贫道】">
            <a:hlinkClick r:id="" action="ppaction://media"/>
            <a:extLst>
              <a:ext uri="{FF2B5EF4-FFF2-40B4-BE49-F238E27FC236}">
                <a16:creationId xmlns:a16="http://schemas.microsoft.com/office/drawing/2014/main" id="{2244B94A-33A6-A364-1AE1-34CEC3A68307}"/>
              </a:ext>
            </a:extLst>
          </p:cNvPr>
          <p:cNvPicPr>
            <a:picLocks noRot="1" noChangeAspect="1"/>
          </p:cNvPicPr>
          <p:nvPr>
            <a:videoFile r:link="rId1"/>
          </p:nvPr>
        </p:nvPicPr>
        <p:blipFill>
          <a:blip r:embed="rId6"/>
          <a:stretch>
            <a:fillRect/>
          </a:stretch>
        </p:blipFill>
        <p:spPr>
          <a:xfrm>
            <a:off x="1146336" y="1002067"/>
            <a:ext cx="9805058" cy="5539870"/>
          </a:xfrm>
          <a:prstGeom prst="rect">
            <a:avLst/>
          </a:prstGeom>
        </p:spPr>
      </p:pic>
      <p:sp>
        <p:nvSpPr>
          <p:cNvPr id="5" name="文本框 4">
            <a:extLst>
              <a:ext uri="{FF2B5EF4-FFF2-40B4-BE49-F238E27FC236}">
                <a16:creationId xmlns:a16="http://schemas.microsoft.com/office/drawing/2014/main" id="{3353FE58-E6CD-1B6C-94EF-E2F845292537}"/>
              </a:ext>
            </a:extLst>
          </p:cNvPr>
          <p:cNvSpPr txBox="1"/>
          <p:nvPr/>
        </p:nvSpPr>
        <p:spPr>
          <a:xfrm>
            <a:off x="1146336" y="316063"/>
            <a:ext cx="6328410" cy="461665"/>
          </a:xfrm>
          <a:prstGeom prst="rect">
            <a:avLst/>
          </a:prstGeom>
          <a:noFill/>
        </p:spPr>
        <p:txBody>
          <a:bodyPr wrap="square">
            <a:spAutoFit/>
          </a:bodyPr>
          <a:lstStyle/>
          <a:p>
            <a:r>
              <a:rPr lang="en-US" altLang="zh-CN" sz="2400" u="sng" dirty="0"/>
              <a:t>The Real </a:t>
            </a:r>
            <a:r>
              <a:rPr lang="zh-CN" altLang="en-US" sz="2400" u="sng" dirty="0"/>
              <a:t>Interview</a:t>
            </a:r>
          </a:p>
        </p:txBody>
      </p:sp>
    </p:spTree>
    <p:extLst>
      <p:ext uri="{BB962C8B-B14F-4D97-AF65-F5344CB8AC3E}">
        <p14:creationId xmlns:p14="http://schemas.microsoft.com/office/powerpoint/2010/main" val="1064432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1206030" y="801488"/>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17" name="直接连接符 16">
            <a:extLst>
              <a:ext uri="{FF2B5EF4-FFF2-40B4-BE49-F238E27FC236}">
                <a16:creationId xmlns:a16="http://schemas.microsoft.com/office/drawing/2014/main" id="{CED435BA-8C3B-BFDF-E097-31B6DE39CE8E}"/>
              </a:ext>
            </a:extLst>
          </p:cNvPr>
          <p:cNvCxnSpPr>
            <a:cxnSpLocks/>
          </p:cNvCxnSpPr>
          <p:nvPr/>
        </p:nvCxnSpPr>
        <p:spPr>
          <a:xfrm>
            <a:off x="1220084" y="781236"/>
            <a:ext cx="18362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7783B32-A4FD-6CC4-82CD-E8148D6C5A13}"/>
              </a:ext>
            </a:extLst>
          </p:cNvPr>
          <p:cNvSpPr/>
          <p:nvPr/>
        </p:nvSpPr>
        <p:spPr>
          <a:xfrm>
            <a:off x="641599" y="395503"/>
            <a:ext cx="687070" cy="40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0242E97-FA77-E37C-FEBD-82E702FE8CC3}"/>
              </a:ext>
            </a:extLst>
          </p:cNvPr>
          <p:cNvSpPr txBox="1"/>
          <p:nvPr/>
        </p:nvSpPr>
        <p:spPr>
          <a:xfrm>
            <a:off x="-460970" y="380075"/>
            <a:ext cx="5097462" cy="369332"/>
          </a:xfrm>
          <a:prstGeom prst="rect">
            <a:avLst/>
          </a:prstGeom>
          <a:noFill/>
        </p:spPr>
        <p:txBody>
          <a:bodyPr wrap="square" rtlCol="0">
            <a:spAutoFit/>
          </a:bodyPr>
          <a:lstStyle/>
          <a:p>
            <a:pPr algn="ctr"/>
            <a:r>
              <a:rPr lang="en-US" altLang="zh-CN" sz="1800" b="1" u="sng" dirty="0">
                <a:solidFill>
                  <a:schemeClr val="bg1"/>
                </a:solidFill>
                <a:latin typeface="Novecento wide Bold" panose="00000805000000000000" charset="0"/>
                <a:ea typeface="Source Han Sans Heavy" panose="020B0A00000000000000" charset="-122"/>
                <a:cs typeface="Novecento wide Bold" panose="00000805000000000000" charset="0"/>
              </a:rPr>
              <a:t>Cannon!!!!</a:t>
            </a:r>
            <a:endParaRPr lang="zh-CN" altLang="en-US" dirty="0">
              <a:solidFill>
                <a:schemeClr val="bg1"/>
              </a:solidFill>
              <a:latin typeface="Source Han Sans Heavy" panose="020B0A00000000000000" charset="-122"/>
              <a:ea typeface="Source Han Sans Heavy" panose="020B0A00000000000000" charset="-122"/>
            </a:endParaRPr>
          </a:p>
        </p:txBody>
      </p:sp>
      <p:pic>
        <p:nvPicPr>
          <p:cNvPr id="20" name="图片 19" descr="图标&#10;&#10;描述已自动生成">
            <a:extLst>
              <a:ext uri="{FF2B5EF4-FFF2-40B4-BE49-F238E27FC236}">
                <a16:creationId xmlns:a16="http://schemas.microsoft.com/office/drawing/2014/main" id="{5E3B7071-FC30-8903-A4F3-409E535421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8501" y="306216"/>
            <a:ext cx="459105" cy="459105"/>
          </a:xfrm>
          <a:prstGeom prst="rect">
            <a:avLst/>
          </a:prstGeom>
        </p:spPr>
      </p:pic>
      <p:pic>
        <p:nvPicPr>
          <p:cNvPr id="3" name="【星际拓荒·眼之回响】Travelers' encore - 1.Travelers' encore(Av208446917,P1)">
            <a:hlinkClick r:id="" action="ppaction://media"/>
            <a:extLst>
              <a:ext uri="{FF2B5EF4-FFF2-40B4-BE49-F238E27FC236}">
                <a16:creationId xmlns:a16="http://schemas.microsoft.com/office/drawing/2014/main" id="{BFDB9CFB-BD62-98F6-A81F-2966390864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53798" y="796"/>
            <a:ext cx="609600" cy="609600"/>
          </a:xfrm>
          <a:prstGeom prst="rect">
            <a:avLst/>
          </a:prstGeom>
        </p:spPr>
      </p:pic>
      <p:pic>
        <p:nvPicPr>
          <p:cNvPr id="6" name="图片 5">
            <a:extLst>
              <a:ext uri="{FF2B5EF4-FFF2-40B4-BE49-F238E27FC236}">
                <a16:creationId xmlns:a16="http://schemas.microsoft.com/office/drawing/2014/main" id="{A5F30530-FF6C-76AF-7549-AA2BDF04974F}"/>
              </a:ext>
            </a:extLst>
          </p:cNvPr>
          <p:cNvPicPr>
            <a:picLocks noChangeAspect="1"/>
          </p:cNvPicPr>
          <p:nvPr/>
        </p:nvPicPr>
        <p:blipFill>
          <a:blip r:embed="rId8"/>
          <a:stretch>
            <a:fillRect/>
          </a:stretch>
        </p:blipFill>
        <p:spPr>
          <a:xfrm>
            <a:off x="1148303" y="973730"/>
            <a:ext cx="9895394" cy="539468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4242"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9E4"/>
        </a:solidFill>
        <a:effectLst/>
      </p:bgPr>
    </p:bg>
    <p:spTree>
      <p:nvGrpSpPr>
        <p:cNvPr id="1" name="">
          <a:extLst>
            <a:ext uri="{FF2B5EF4-FFF2-40B4-BE49-F238E27FC236}">
              <a16:creationId xmlns:a16="http://schemas.microsoft.com/office/drawing/2014/main" id="{7EFA8692-2C61-EB1B-1E15-0EAA993EB19E}"/>
            </a:ext>
          </a:extLst>
        </p:cNvPr>
        <p:cNvGrpSpPr/>
        <p:nvPr/>
      </p:nvGrpSpPr>
      <p:grpSpPr>
        <a:xfrm>
          <a:off x="0" y="0"/>
          <a:ext cx="0" cy="0"/>
          <a:chOff x="0" y="0"/>
          <a:chExt cx="0" cy="0"/>
        </a:xfrm>
      </p:grpSpPr>
      <p:sp>
        <p:nvSpPr>
          <p:cNvPr id="28" name="椭圆 27">
            <a:extLst>
              <a:ext uri="{FF2B5EF4-FFF2-40B4-BE49-F238E27FC236}">
                <a16:creationId xmlns:a16="http://schemas.microsoft.com/office/drawing/2014/main" id="{56122D3E-0F28-5344-4530-8FF5CB6ECA0C}"/>
              </a:ext>
            </a:extLst>
          </p:cNvPr>
          <p:cNvSpPr/>
          <p:nvPr/>
        </p:nvSpPr>
        <p:spPr>
          <a:xfrm>
            <a:off x="1101308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4E21AA8-F233-559C-613D-9068DE9862D7}"/>
              </a:ext>
            </a:extLst>
          </p:cNvPr>
          <p:cNvSpPr/>
          <p:nvPr/>
        </p:nvSpPr>
        <p:spPr>
          <a:xfrm>
            <a:off x="1122263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FD028C1-375D-A9DE-471B-28BE73CEBB47}"/>
              </a:ext>
            </a:extLst>
          </p:cNvPr>
          <p:cNvSpPr/>
          <p:nvPr/>
        </p:nvSpPr>
        <p:spPr>
          <a:xfrm>
            <a:off x="11432182" y="187698"/>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6DAA0DD-571C-2093-687B-3AD09FAB097D}"/>
              </a:ext>
            </a:extLst>
          </p:cNvPr>
          <p:cNvSpPr/>
          <p:nvPr/>
        </p:nvSpPr>
        <p:spPr>
          <a:xfrm>
            <a:off x="1164173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AC2E3BD-6C8D-CE19-EE33-E379B91AD0DA}"/>
              </a:ext>
            </a:extLst>
          </p:cNvPr>
          <p:cNvSpPr/>
          <p:nvPr/>
        </p:nvSpPr>
        <p:spPr>
          <a:xfrm>
            <a:off x="1185128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FE0207A9-807D-9570-F604-FCE8C3307B87}"/>
              </a:ext>
            </a:extLst>
          </p:cNvPr>
          <p:cNvCxnSpPr>
            <a:stCxn id="29" idx="6"/>
            <a:endCxn id="30" idx="2"/>
          </p:cNvCxnSpPr>
          <p:nvPr/>
        </p:nvCxnSpPr>
        <p:spPr>
          <a:xfrm>
            <a:off x="11308357" y="230561"/>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a:extLst>
              <a:ext uri="{FF2B5EF4-FFF2-40B4-BE49-F238E27FC236}">
                <a16:creationId xmlns:a16="http://schemas.microsoft.com/office/drawing/2014/main" id="{49C258FA-F899-2741-1B99-52F0B49A444D}"/>
              </a:ext>
            </a:extLst>
          </p:cNvPr>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12F2A92-56A2-FEA2-C255-7AA817C9F361}"/>
              </a:ext>
            </a:extLst>
          </p:cNvPr>
          <p:cNvSpPr/>
          <p:nvPr/>
        </p:nvSpPr>
        <p:spPr>
          <a:xfrm>
            <a:off x="-794962" y="6710997"/>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03DE1E75-1740-59E7-3285-B9448A8E98BF}"/>
              </a:ext>
            </a:extLst>
          </p:cNvPr>
          <p:cNvSpPr txBox="1"/>
          <p:nvPr/>
        </p:nvSpPr>
        <p:spPr>
          <a:xfrm>
            <a:off x="1356030" y="1126258"/>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38" name="直接连接符 37">
            <a:extLst>
              <a:ext uri="{FF2B5EF4-FFF2-40B4-BE49-F238E27FC236}">
                <a16:creationId xmlns:a16="http://schemas.microsoft.com/office/drawing/2014/main" id="{E07BE7CE-6621-31C9-6789-40FAF6315355}"/>
              </a:ext>
            </a:extLst>
          </p:cNvPr>
          <p:cNvCxnSpPr>
            <a:cxnSpLocks/>
          </p:cNvCxnSpPr>
          <p:nvPr/>
        </p:nvCxnSpPr>
        <p:spPr>
          <a:xfrm flipV="1">
            <a:off x="1365869" y="1085032"/>
            <a:ext cx="1336361" cy="3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4692FA2B-953F-C223-1935-F9E12C23E6BF}"/>
              </a:ext>
            </a:extLst>
          </p:cNvPr>
          <p:cNvSpPr/>
          <p:nvPr/>
        </p:nvSpPr>
        <p:spPr>
          <a:xfrm>
            <a:off x="787384" y="709063"/>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7035E49C-BAB5-78DC-B785-47E8CD853EF7}"/>
              </a:ext>
            </a:extLst>
          </p:cNvPr>
          <p:cNvSpPr txBox="1"/>
          <p:nvPr/>
        </p:nvSpPr>
        <p:spPr>
          <a:xfrm>
            <a:off x="1050443" y="715700"/>
            <a:ext cx="1835938" cy="369332"/>
          </a:xfrm>
          <a:prstGeom prst="rect">
            <a:avLst/>
          </a:prstGeom>
          <a:noFill/>
        </p:spPr>
        <p:txBody>
          <a:bodyPr wrap="square" rtlCol="0">
            <a:spAutoFit/>
          </a:bodyPr>
          <a:lstStyle/>
          <a:p>
            <a:pPr algn="ctr"/>
            <a:r>
              <a:rPr lang="en-US" altLang="zh-CN" dirty="0"/>
              <a:t>Ewenki</a:t>
            </a:r>
            <a:endParaRPr lang="en-US" altLang="zh-CN" dirty="0">
              <a:latin typeface="Source Han Sans Heavy" panose="020B0A00000000000000" charset="-122"/>
              <a:ea typeface="Source Han Sans Heavy" panose="020B0A00000000000000" charset="-122"/>
            </a:endParaRPr>
          </a:p>
        </p:txBody>
      </p:sp>
      <p:pic>
        <p:nvPicPr>
          <p:cNvPr id="12" name="图片 11" descr="图标&#10;&#10;描述已自动生成">
            <a:extLst>
              <a:ext uri="{FF2B5EF4-FFF2-40B4-BE49-F238E27FC236}">
                <a16:creationId xmlns:a16="http://schemas.microsoft.com/office/drawing/2014/main" id="{BE6C5509-22C3-C1FD-90E7-FC103FCB2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094" y="667153"/>
            <a:ext cx="459105" cy="459105"/>
          </a:xfrm>
          <a:prstGeom prst="rect">
            <a:avLst/>
          </a:prstGeom>
        </p:spPr>
      </p:pic>
      <p:sp>
        <p:nvSpPr>
          <p:cNvPr id="9" name="矩形 8">
            <a:extLst>
              <a:ext uri="{FF2B5EF4-FFF2-40B4-BE49-F238E27FC236}">
                <a16:creationId xmlns:a16="http://schemas.microsoft.com/office/drawing/2014/main" id="{F29A4E4C-731B-D161-38C6-ED6854F4DB1F}"/>
              </a:ext>
            </a:extLst>
          </p:cNvPr>
          <p:cNvSpPr/>
          <p:nvPr/>
        </p:nvSpPr>
        <p:spPr>
          <a:xfrm>
            <a:off x="11325899" y="657167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53EBF65-A237-E918-F1B2-FCF76E3956D1}"/>
              </a:ext>
            </a:extLst>
          </p:cNvPr>
          <p:cNvSpPr txBox="1"/>
          <p:nvPr/>
        </p:nvSpPr>
        <p:spPr>
          <a:xfrm>
            <a:off x="7445064" y="651244"/>
            <a:ext cx="4491943" cy="589072"/>
          </a:xfrm>
          <a:prstGeom prst="rect">
            <a:avLst/>
          </a:prstGeom>
          <a:noFill/>
        </p:spPr>
        <p:txBody>
          <a:bodyPr wrap="square" rtlCol="0">
            <a:spAutoFit/>
          </a:bodyPr>
          <a:lstStyle/>
          <a:p>
            <a:pPr>
              <a:lnSpc>
                <a:spcPct val="150000"/>
              </a:lnSpc>
            </a:pPr>
            <a:r>
              <a:rPr lang="en-US" altLang="zh-CN" sz="2400" b="1" u="sng" dirty="0">
                <a:latin typeface="Novecento wide Bold" panose="00000805000000000000" charset="0"/>
                <a:ea typeface="Source Han Sans Heavy" panose="020B0A00000000000000" charset="-122"/>
                <a:cs typeface="Novecento wide Bold" panose="00000805000000000000" charset="0"/>
              </a:rPr>
              <a:t>Last Reindeer Tribal In China</a:t>
            </a:r>
            <a:endParaRPr lang="en-US" altLang="zh-CN" sz="2400" b="1" u="sng" dirty="0">
              <a:highlight>
                <a:srgbClr val="FF0000"/>
              </a:highlight>
              <a:latin typeface="Novecento wide Bold" panose="00000805000000000000" charset="0"/>
              <a:ea typeface="Source Han Sans Heavy" panose="020B0A00000000000000" charset="-122"/>
              <a:cs typeface="Novecento wide Bold" panose="00000805000000000000" charset="0"/>
            </a:endParaRPr>
          </a:p>
        </p:txBody>
      </p:sp>
      <p:sp>
        <p:nvSpPr>
          <p:cNvPr id="18" name="文本框 17">
            <a:extLst>
              <a:ext uri="{FF2B5EF4-FFF2-40B4-BE49-F238E27FC236}">
                <a16:creationId xmlns:a16="http://schemas.microsoft.com/office/drawing/2014/main" id="{4AA926BC-7180-7FFE-6644-824CE4A4C36D}"/>
              </a:ext>
            </a:extLst>
          </p:cNvPr>
          <p:cNvSpPr txBox="1"/>
          <p:nvPr/>
        </p:nvSpPr>
        <p:spPr>
          <a:xfrm>
            <a:off x="264515" y="5183896"/>
            <a:ext cx="4491943"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u="sng" dirty="0">
                <a:latin typeface="Novecento wide Bold" panose="00000805000000000000" charset="0"/>
                <a:ea typeface="Source Han Sans Heavy" panose="020B0A00000000000000" charset="-122"/>
                <a:cs typeface="Novecento wide Bold" panose="00000805000000000000" charset="0"/>
              </a:rPr>
              <a:t>Less than 200</a:t>
            </a:r>
          </a:p>
          <a:p>
            <a:pPr marL="342900" indent="-342900">
              <a:lnSpc>
                <a:spcPct val="150000"/>
              </a:lnSpc>
              <a:buFont typeface="Arial" panose="020B0604020202020204" pitchFamily="34" charset="0"/>
              <a:buChar char="•"/>
            </a:pPr>
            <a:r>
              <a:rPr lang="en-US" altLang="zh-CN" sz="2400" dirty="0"/>
              <a:t>Hunting, herding reindeer</a:t>
            </a:r>
            <a:endParaRPr lang="en-US" altLang="zh-CN" sz="2400" b="1" u="sng" dirty="0">
              <a:highlight>
                <a:srgbClr val="FF0000"/>
              </a:highlight>
              <a:latin typeface="Novecento wide Bold" panose="00000805000000000000" charset="0"/>
              <a:ea typeface="Source Han Sans Heavy" panose="020B0A00000000000000" charset="-122"/>
              <a:cs typeface="Novecento wide Bold" panose="00000805000000000000" charset="0"/>
            </a:endParaRPr>
          </a:p>
        </p:txBody>
      </p:sp>
      <p:sp>
        <p:nvSpPr>
          <p:cNvPr id="19" name="文本框 18">
            <a:extLst>
              <a:ext uri="{FF2B5EF4-FFF2-40B4-BE49-F238E27FC236}">
                <a16:creationId xmlns:a16="http://schemas.microsoft.com/office/drawing/2014/main" id="{DAE47D05-D7C2-8FCB-3DAE-3BB8F8AE2312}"/>
              </a:ext>
            </a:extLst>
          </p:cNvPr>
          <p:cNvSpPr txBox="1"/>
          <p:nvPr/>
        </p:nvSpPr>
        <p:spPr>
          <a:xfrm>
            <a:off x="6145232" y="5217477"/>
            <a:ext cx="4491943"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u="sng" dirty="0">
                <a:latin typeface="Novecento wide Bold" panose="00000805000000000000" charset="0"/>
                <a:ea typeface="Source Han Sans Heavy" panose="020B0A00000000000000" charset="-122"/>
                <a:cs typeface="Novecento wide Bold" panose="00000805000000000000" charset="0"/>
              </a:rPr>
              <a:t>30k to 40k</a:t>
            </a:r>
          </a:p>
          <a:p>
            <a:pPr marL="342900" indent="-342900">
              <a:lnSpc>
                <a:spcPct val="150000"/>
              </a:lnSpc>
              <a:buFont typeface="Arial" panose="020B0604020202020204" pitchFamily="34" charset="0"/>
              <a:buChar char="•"/>
            </a:pPr>
            <a:r>
              <a:rPr lang="en-US" altLang="zh-CN" sz="2400" dirty="0"/>
              <a:t>Tourism, herding</a:t>
            </a:r>
            <a:endParaRPr lang="en-US" altLang="zh-CN" sz="2400" b="1" u="sng" dirty="0">
              <a:highlight>
                <a:srgbClr val="FF0000"/>
              </a:highlight>
              <a:latin typeface="Novecento wide Bold" panose="00000805000000000000" charset="0"/>
              <a:ea typeface="Source Han Sans Heavy" panose="020B0A00000000000000" charset="-122"/>
              <a:cs typeface="Novecento wide Bold" panose="00000805000000000000" charset="0"/>
            </a:endParaRPr>
          </a:p>
        </p:txBody>
      </p:sp>
      <p:pic>
        <p:nvPicPr>
          <p:cNvPr id="8" name="图片 7">
            <a:extLst>
              <a:ext uri="{FF2B5EF4-FFF2-40B4-BE49-F238E27FC236}">
                <a16:creationId xmlns:a16="http://schemas.microsoft.com/office/drawing/2014/main" id="{7F4DE608-7A33-3CC8-4908-5E3532E72823}"/>
              </a:ext>
            </a:extLst>
          </p:cNvPr>
          <p:cNvPicPr>
            <a:picLocks noChangeAspect="1"/>
          </p:cNvPicPr>
          <p:nvPr/>
        </p:nvPicPr>
        <p:blipFill>
          <a:blip r:embed="rId5"/>
          <a:stretch>
            <a:fillRect/>
          </a:stretch>
        </p:blipFill>
        <p:spPr>
          <a:xfrm>
            <a:off x="378293" y="1587123"/>
            <a:ext cx="5601485" cy="3053769"/>
          </a:xfrm>
          <a:prstGeom prst="rect">
            <a:avLst/>
          </a:prstGeom>
        </p:spPr>
      </p:pic>
      <p:pic>
        <p:nvPicPr>
          <p:cNvPr id="11" name="图片 10">
            <a:extLst>
              <a:ext uri="{FF2B5EF4-FFF2-40B4-BE49-F238E27FC236}">
                <a16:creationId xmlns:a16="http://schemas.microsoft.com/office/drawing/2014/main" id="{E0A4012A-A886-5AE0-A62A-407FCE44B922}"/>
              </a:ext>
            </a:extLst>
          </p:cNvPr>
          <p:cNvPicPr>
            <a:picLocks noChangeAspect="1"/>
          </p:cNvPicPr>
          <p:nvPr/>
        </p:nvPicPr>
        <p:blipFill>
          <a:blip r:embed="rId6"/>
          <a:stretch>
            <a:fillRect/>
          </a:stretch>
        </p:blipFill>
        <p:spPr>
          <a:xfrm>
            <a:off x="6134351" y="1555653"/>
            <a:ext cx="5716931" cy="3116707"/>
          </a:xfrm>
          <a:prstGeom prst="rect">
            <a:avLst/>
          </a:prstGeom>
        </p:spPr>
      </p:pic>
    </p:spTree>
    <p:custDataLst>
      <p:tags r:id="rId1"/>
    </p:custDataLst>
    <p:extLst>
      <p:ext uri="{BB962C8B-B14F-4D97-AF65-F5344CB8AC3E}">
        <p14:creationId xmlns:p14="http://schemas.microsoft.com/office/powerpoint/2010/main" val="2896795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9E4"/>
        </a:solidFill>
        <a:effectLst/>
      </p:bgPr>
    </p:bg>
    <p:spTree>
      <p:nvGrpSpPr>
        <p:cNvPr id="1" name="">
          <a:extLst>
            <a:ext uri="{FF2B5EF4-FFF2-40B4-BE49-F238E27FC236}">
              <a16:creationId xmlns:a16="http://schemas.microsoft.com/office/drawing/2014/main" id="{DD07ED8B-17AA-B24F-DFF9-1A734C2911A7}"/>
            </a:ext>
          </a:extLst>
        </p:cNvPr>
        <p:cNvGrpSpPr/>
        <p:nvPr/>
      </p:nvGrpSpPr>
      <p:grpSpPr>
        <a:xfrm>
          <a:off x="0" y="0"/>
          <a:ext cx="0" cy="0"/>
          <a:chOff x="0" y="0"/>
          <a:chExt cx="0" cy="0"/>
        </a:xfrm>
      </p:grpSpPr>
      <p:pic>
        <p:nvPicPr>
          <p:cNvPr id="8" name="图片 7" descr="R-C">
            <a:extLst>
              <a:ext uri="{FF2B5EF4-FFF2-40B4-BE49-F238E27FC236}">
                <a16:creationId xmlns:a16="http://schemas.microsoft.com/office/drawing/2014/main" id="{9D41E1C0-EFC8-9E85-3447-6FFAA3F62393}"/>
              </a:ext>
            </a:extLst>
          </p:cNvPr>
          <p:cNvPicPr>
            <a:picLocks noChangeAspect="1"/>
          </p:cNvPicPr>
          <p:nvPr/>
        </p:nvPicPr>
        <p:blipFill>
          <a:blip r:embed="rId4">
            <a:alphaModFix amt="11000"/>
            <a:lum bright="64000" contrast="-70000"/>
          </a:blip>
          <a:srcRect t="22089" b="4450"/>
          <a:stretch>
            <a:fillRect/>
          </a:stretch>
        </p:blipFill>
        <p:spPr>
          <a:xfrm rot="2160000">
            <a:off x="996315" y="-2043271"/>
            <a:ext cx="1905635" cy="9433560"/>
          </a:xfrm>
          <a:prstGeom prst="rect">
            <a:avLst/>
          </a:prstGeom>
        </p:spPr>
      </p:pic>
      <p:sp>
        <p:nvSpPr>
          <p:cNvPr id="5" name="矩形 4">
            <a:extLst>
              <a:ext uri="{FF2B5EF4-FFF2-40B4-BE49-F238E27FC236}">
                <a16:creationId xmlns:a16="http://schemas.microsoft.com/office/drawing/2014/main" id="{1E1150FA-E3BB-0B84-8A36-8AA739FBC59F}"/>
              </a:ext>
            </a:extLst>
          </p:cNvPr>
          <p:cNvSpPr/>
          <p:nvPr/>
        </p:nvSpPr>
        <p:spPr>
          <a:xfrm>
            <a:off x="11475045" y="640238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3BE8BC2-9196-AB4C-0F0A-1992EDA9D2B6}"/>
              </a:ext>
            </a:extLst>
          </p:cNvPr>
          <p:cNvSpPr/>
          <p:nvPr/>
        </p:nvSpPr>
        <p:spPr>
          <a:xfrm>
            <a:off x="1101308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58161B0-0AC4-B016-6A4C-9559180B3136}"/>
              </a:ext>
            </a:extLst>
          </p:cNvPr>
          <p:cNvSpPr/>
          <p:nvPr/>
        </p:nvSpPr>
        <p:spPr>
          <a:xfrm>
            <a:off x="1122263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742C729-CC4F-13F8-F123-797423472E34}"/>
              </a:ext>
            </a:extLst>
          </p:cNvPr>
          <p:cNvSpPr/>
          <p:nvPr/>
        </p:nvSpPr>
        <p:spPr>
          <a:xfrm>
            <a:off x="11432182" y="187698"/>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A42300E-9A3E-72A3-A3A7-F84515CBE36E}"/>
              </a:ext>
            </a:extLst>
          </p:cNvPr>
          <p:cNvSpPr/>
          <p:nvPr/>
        </p:nvSpPr>
        <p:spPr>
          <a:xfrm>
            <a:off x="1164173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E0BE38F-B8A1-2DA0-AD07-446F03058F1E}"/>
              </a:ext>
            </a:extLst>
          </p:cNvPr>
          <p:cNvSpPr/>
          <p:nvPr/>
        </p:nvSpPr>
        <p:spPr>
          <a:xfrm>
            <a:off x="11851282" y="187698"/>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1ADFC82-5F06-1E88-3741-EFE6F8F31759}"/>
              </a:ext>
            </a:extLst>
          </p:cNvPr>
          <p:cNvCxnSpPr>
            <a:stCxn id="29" idx="6"/>
            <a:endCxn id="30" idx="2"/>
          </p:cNvCxnSpPr>
          <p:nvPr/>
        </p:nvCxnSpPr>
        <p:spPr>
          <a:xfrm>
            <a:off x="11308357" y="230561"/>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a:extLst>
              <a:ext uri="{FF2B5EF4-FFF2-40B4-BE49-F238E27FC236}">
                <a16:creationId xmlns:a16="http://schemas.microsoft.com/office/drawing/2014/main" id="{E7B3CB11-1CA6-8D8B-980A-1D41970A13CD}"/>
              </a:ext>
            </a:extLst>
          </p:cNvPr>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C112735-9D82-536F-EEE2-FC117F1949D4}"/>
              </a:ext>
            </a:extLst>
          </p:cNvPr>
          <p:cNvSpPr/>
          <p:nvPr/>
        </p:nvSpPr>
        <p:spPr>
          <a:xfrm>
            <a:off x="-794962" y="6710997"/>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B9C5A808-25AA-6DB1-9CC2-03B0705BC692}"/>
              </a:ext>
            </a:extLst>
          </p:cNvPr>
          <p:cNvSpPr txBox="1"/>
          <p:nvPr/>
        </p:nvSpPr>
        <p:spPr>
          <a:xfrm>
            <a:off x="1606550" y="950432"/>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38" name="直接连接符 37">
            <a:extLst>
              <a:ext uri="{FF2B5EF4-FFF2-40B4-BE49-F238E27FC236}">
                <a16:creationId xmlns:a16="http://schemas.microsoft.com/office/drawing/2014/main" id="{230B8382-2180-9E5E-2A63-47FA3CB9385D}"/>
              </a:ext>
            </a:extLst>
          </p:cNvPr>
          <p:cNvCxnSpPr>
            <a:cxnSpLocks/>
          </p:cNvCxnSpPr>
          <p:nvPr/>
        </p:nvCxnSpPr>
        <p:spPr>
          <a:xfrm>
            <a:off x="1616389" y="912257"/>
            <a:ext cx="23841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D4321C8-7CF0-E72C-A5BD-1784466E1CDE}"/>
              </a:ext>
            </a:extLst>
          </p:cNvPr>
          <p:cNvSpPr/>
          <p:nvPr/>
        </p:nvSpPr>
        <p:spPr>
          <a:xfrm>
            <a:off x="1037904" y="533237"/>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8AFA8049-24B9-3DAB-3466-FF0E71781A43}"/>
              </a:ext>
            </a:extLst>
          </p:cNvPr>
          <p:cNvSpPr txBox="1"/>
          <p:nvPr/>
        </p:nvSpPr>
        <p:spPr>
          <a:xfrm>
            <a:off x="982971" y="549548"/>
            <a:ext cx="3103398" cy="369332"/>
          </a:xfrm>
          <a:prstGeom prst="rect">
            <a:avLst/>
          </a:prstGeom>
          <a:noFill/>
        </p:spPr>
        <p:txBody>
          <a:bodyPr wrap="square" rtlCol="0">
            <a:spAutoFit/>
          </a:bodyPr>
          <a:lstStyle/>
          <a:p>
            <a:pPr algn="ctr"/>
            <a:r>
              <a:rPr lang="en-US" altLang="zh-CN" sz="1800" dirty="0">
                <a:latin typeface="Source Han Sans Heavy" panose="020B0A00000000000000" charset="-122"/>
                <a:ea typeface="Source Han Sans Heavy" panose="020B0A00000000000000" charset="-122"/>
              </a:rPr>
              <a:t>Game Story</a:t>
            </a:r>
          </a:p>
        </p:txBody>
      </p:sp>
      <p:pic>
        <p:nvPicPr>
          <p:cNvPr id="12" name="图片 11" descr="图标&#10;&#10;描述已自动生成">
            <a:extLst>
              <a:ext uri="{FF2B5EF4-FFF2-40B4-BE49-F238E27FC236}">
                <a16:creationId xmlns:a16="http://schemas.microsoft.com/office/drawing/2014/main" id="{63B5C0B3-0132-05CB-5360-EFAFC9A049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614" y="491327"/>
            <a:ext cx="459105" cy="459105"/>
          </a:xfrm>
          <a:prstGeom prst="rect">
            <a:avLst/>
          </a:prstGeom>
        </p:spPr>
      </p:pic>
      <p:sp>
        <p:nvSpPr>
          <p:cNvPr id="6" name="文本框 5">
            <a:extLst>
              <a:ext uri="{FF2B5EF4-FFF2-40B4-BE49-F238E27FC236}">
                <a16:creationId xmlns:a16="http://schemas.microsoft.com/office/drawing/2014/main" id="{F44A6ABD-4301-C52E-E467-50B6DA866205}"/>
              </a:ext>
            </a:extLst>
          </p:cNvPr>
          <p:cNvSpPr txBox="1"/>
          <p:nvPr/>
        </p:nvSpPr>
        <p:spPr>
          <a:xfrm>
            <a:off x="782166" y="1313141"/>
            <a:ext cx="8809442" cy="506292"/>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000" dirty="0"/>
              <a:t>In role of a journalist to interview this China's last reindeer tribe</a:t>
            </a:r>
            <a:endParaRPr kumimoji="0" lang="en-US" altLang="zh-CN" sz="20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sp>
        <p:nvSpPr>
          <p:cNvPr id="2" name="文本框 1">
            <a:extLst>
              <a:ext uri="{FF2B5EF4-FFF2-40B4-BE49-F238E27FC236}">
                <a16:creationId xmlns:a16="http://schemas.microsoft.com/office/drawing/2014/main" id="{13A455C0-CAB9-96DC-6FF5-573DE6B00457}"/>
              </a:ext>
            </a:extLst>
          </p:cNvPr>
          <p:cNvSpPr txBox="1"/>
          <p:nvPr/>
        </p:nvSpPr>
        <p:spPr>
          <a:xfrm>
            <a:off x="782166" y="1999080"/>
            <a:ext cx="10230916" cy="1429622"/>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000" dirty="0"/>
              <a:t>Enjoy stories about the Evenki people, Follow an Evenki guide to make and roasting meat by the campfire, partake in hunting, and witness the history of Evenki people, experience the ethereal feeling of the wilderness</a:t>
            </a:r>
            <a:endParaRPr kumimoji="0" lang="en-US" altLang="zh-CN" sz="20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sp>
        <p:nvSpPr>
          <p:cNvPr id="13" name="文本框 12">
            <a:extLst>
              <a:ext uri="{FF2B5EF4-FFF2-40B4-BE49-F238E27FC236}">
                <a16:creationId xmlns:a16="http://schemas.microsoft.com/office/drawing/2014/main" id="{AEF9A1A8-0F95-8648-0B35-FE6D55D75254}"/>
              </a:ext>
            </a:extLst>
          </p:cNvPr>
          <p:cNvSpPr txBox="1"/>
          <p:nvPr/>
        </p:nvSpPr>
        <p:spPr>
          <a:xfrm>
            <a:off x="782165" y="3748371"/>
            <a:ext cx="10078516" cy="506292"/>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000" dirty="0"/>
              <a:t>Encounter the various challenges of surviving in the extreme cold wilderness</a:t>
            </a:r>
            <a:endParaRPr kumimoji="0" lang="en-US" altLang="zh-CN" sz="20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sp>
        <p:nvSpPr>
          <p:cNvPr id="16" name="文本框 15">
            <a:extLst>
              <a:ext uri="{FF2B5EF4-FFF2-40B4-BE49-F238E27FC236}">
                <a16:creationId xmlns:a16="http://schemas.microsoft.com/office/drawing/2014/main" id="{D90E24E9-C62E-52A9-B9A5-A0BB13963C7B}"/>
              </a:ext>
            </a:extLst>
          </p:cNvPr>
          <p:cNvSpPr txBox="1"/>
          <p:nvPr/>
        </p:nvSpPr>
        <p:spPr>
          <a:xfrm>
            <a:off x="782165" y="4439060"/>
            <a:ext cx="11035779" cy="1429622"/>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000" dirty="0"/>
              <a:t>After completing the interview, the journalist will showcase the experience to the audience. Players, having gone through the entire journey, will transform into this journalist in real life, sharing the stories of the Evenki people</a:t>
            </a:r>
            <a:endParaRPr kumimoji="0" lang="en-US" altLang="zh-CN" sz="20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spTree>
    <p:custDataLst>
      <p:tags r:id="rId1"/>
    </p:custDataLst>
    <p:extLst>
      <p:ext uri="{BB962C8B-B14F-4D97-AF65-F5344CB8AC3E}">
        <p14:creationId xmlns:p14="http://schemas.microsoft.com/office/powerpoint/2010/main" val="1456536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C412B36C-BAFE-643C-EDCF-BC20EA31A7B6}"/>
              </a:ext>
            </a:extLst>
          </p:cNvPr>
          <p:cNvSpPr/>
          <p:nvPr/>
        </p:nvSpPr>
        <p:spPr>
          <a:xfrm>
            <a:off x="4534364" y="1403260"/>
            <a:ext cx="2087045" cy="6589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p:cNvSpPr/>
          <p:nvPr/>
        </p:nvSpPr>
        <p:spPr>
          <a:xfrm>
            <a:off x="11325899" y="657167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770073" y="662692"/>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7" name="圆: 空心 16">
            <a:extLst>
              <a:ext uri="{FF2B5EF4-FFF2-40B4-BE49-F238E27FC236}">
                <a16:creationId xmlns:a16="http://schemas.microsoft.com/office/drawing/2014/main" id="{9B5E4ACC-9A4E-D27E-7420-6D040ECE0D19}"/>
              </a:ext>
            </a:extLst>
          </p:cNvPr>
          <p:cNvSpPr/>
          <p:nvPr/>
        </p:nvSpPr>
        <p:spPr>
          <a:xfrm>
            <a:off x="862022" y="662692"/>
            <a:ext cx="251381" cy="248980"/>
          </a:xfrm>
          <a:prstGeom prst="donut">
            <a:avLst>
              <a:gd name="adj" fmla="val 123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18" name="十字形 17">
            <a:extLst>
              <a:ext uri="{FF2B5EF4-FFF2-40B4-BE49-F238E27FC236}">
                <a16:creationId xmlns:a16="http://schemas.microsoft.com/office/drawing/2014/main" id="{9A8C087F-4EA3-7DE8-FEED-01CC332596A4}"/>
              </a:ext>
            </a:extLst>
          </p:cNvPr>
          <p:cNvSpPr/>
          <p:nvPr/>
        </p:nvSpPr>
        <p:spPr>
          <a:xfrm rot="2728278">
            <a:off x="520910" y="652208"/>
            <a:ext cx="270664" cy="268077"/>
          </a:xfrm>
          <a:prstGeom prst="plus">
            <a:avLst>
              <a:gd name="adj" fmla="val 460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图文框 18">
            <a:extLst>
              <a:ext uri="{FF2B5EF4-FFF2-40B4-BE49-F238E27FC236}">
                <a16:creationId xmlns:a16="http://schemas.microsoft.com/office/drawing/2014/main" id="{899F3D46-3EB5-58FD-AB59-8E92CE672E7D}"/>
              </a:ext>
            </a:extLst>
          </p:cNvPr>
          <p:cNvSpPr/>
          <p:nvPr/>
        </p:nvSpPr>
        <p:spPr>
          <a:xfrm>
            <a:off x="539906" y="335698"/>
            <a:ext cx="232671" cy="230448"/>
          </a:xfrm>
          <a:prstGeom prst="fram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21" name="等腰三角形 20">
            <a:extLst>
              <a:ext uri="{FF2B5EF4-FFF2-40B4-BE49-F238E27FC236}">
                <a16:creationId xmlns:a16="http://schemas.microsoft.com/office/drawing/2014/main" id="{4B6C5485-EB3C-A345-07B2-4FDE60F83C74}"/>
              </a:ext>
            </a:extLst>
          </p:cNvPr>
          <p:cNvSpPr/>
          <p:nvPr/>
        </p:nvSpPr>
        <p:spPr>
          <a:xfrm>
            <a:off x="879658" y="325674"/>
            <a:ext cx="256860" cy="234732"/>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C229A587-B692-DB73-A3E1-42D225D99CA9}"/>
              </a:ext>
            </a:extLst>
          </p:cNvPr>
          <p:cNvCxnSpPr/>
          <p:nvPr/>
        </p:nvCxnSpPr>
        <p:spPr>
          <a:xfrm>
            <a:off x="1895419" y="81808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B8B46BC-87D3-6304-E78F-DDC93C61E54F}"/>
              </a:ext>
            </a:extLst>
          </p:cNvPr>
          <p:cNvSpPr/>
          <p:nvPr/>
        </p:nvSpPr>
        <p:spPr>
          <a:xfrm>
            <a:off x="1316934" y="44083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62ED6AB-3CE7-46AC-02D1-DCF9FA24F42A}"/>
              </a:ext>
            </a:extLst>
          </p:cNvPr>
          <p:cNvSpPr txBox="1"/>
          <p:nvPr/>
        </p:nvSpPr>
        <p:spPr>
          <a:xfrm>
            <a:off x="1455238" y="356424"/>
            <a:ext cx="3211830" cy="461665"/>
          </a:xfrm>
          <a:prstGeom prst="rect">
            <a:avLst/>
          </a:prstGeom>
          <a:noFill/>
        </p:spPr>
        <p:txBody>
          <a:bodyPr wrap="square" rtlCol="0">
            <a:spAutoFit/>
          </a:bodyPr>
          <a:lstStyle/>
          <a:p>
            <a:pPr algn="ctr"/>
            <a:r>
              <a:rPr lang="en-US" altLang="zh-CN" sz="2400" dirty="0">
                <a:latin typeface="Source Han Sans Heavy" panose="020B0A00000000000000" charset="-122"/>
                <a:ea typeface="Source Han Sans Heavy" panose="020B0A00000000000000" charset="-122"/>
              </a:rPr>
              <a:t>Basic design</a:t>
            </a:r>
          </a:p>
        </p:txBody>
      </p:sp>
      <p:sp>
        <p:nvSpPr>
          <p:cNvPr id="6" name="文本框 5">
            <a:extLst>
              <a:ext uri="{FF2B5EF4-FFF2-40B4-BE49-F238E27FC236}">
                <a16:creationId xmlns:a16="http://schemas.microsoft.com/office/drawing/2014/main" id="{0DD2906F-5386-8BCE-2A8F-DB2E03F6D4F9}"/>
              </a:ext>
            </a:extLst>
          </p:cNvPr>
          <p:cNvSpPr txBox="1"/>
          <p:nvPr/>
        </p:nvSpPr>
        <p:spPr>
          <a:xfrm>
            <a:off x="4667068" y="1372781"/>
            <a:ext cx="1806728" cy="589072"/>
          </a:xfrm>
          <a:prstGeom prst="rect">
            <a:avLst/>
          </a:prstGeom>
          <a:noFill/>
        </p:spPr>
        <p:txBody>
          <a:bodyPr wrap="square" rtlCol="0">
            <a:spAutoFit/>
          </a:bodyPr>
          <a:lstStyle/>
          <a:p>
            <a:pPr>
              <a:lnSpc>
                <a:spcPct val="150000"/>
              </a:lnSpc>
            </a:pPr>
            <a:r>
              <a:rPr lang="en-US" altLang="zh-CN" sz="2400" dirty="0">
                <a:solidFill>
                  <a:schemeClr val="bg1"/>
                </a:solidFill>
                <a:latin typeface="Novecento wide Bold" panose="00000805000000000000" charset="0"/>
                <a:ea typeface="Source Han Sans Heavy" panose="020B0A00000000000000" charset="-122"/>
                <a:cs typeface="Novecento wide Bold" panose="00000805000000000000" charset="0"/>
              </a:rPr>
              <a:t>Single Player</a:t>
            </a:r>
          </a:p>
        </p:txBody>
      </p:sp>
      <p:sp>
        <p:nvSpPr>
          <p:cNvPr id="9" name="矩形: 圆角 8">
            <a:extLst>
              <a:ext uri="{FF2B5EF4-FFF2-40B4-BE49-F238E27FC236}">
                <a16:creationId xmlns:a16="http://schemas.microsoft.com/office/drawing/2014/main" id="{3F93E602-16F3-B176-6EF7-7FACBC7AA86E}"/>
              </a:ext>
            </a:extLst>
          </p:cNvPr>
          <p:cNvSpPr/>
          <p:nvPr/>
        </p:nvSpPr>
        <p:spPr>
          <a:xfrm>
            <a:off x="6979983" y="1394091"/>
            <a:ext cx="2809863" cy="6589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6B20A7-A44A-1A5E-D778-D9BBAB92AF21}"/>
              </a:ext>
            </a:extLst>
          </p:cNvPr>
          <p:cNvSpPr txBox="1"/>
          <p:nvPr/>
        </p:nvSpPr>
        <p:spPr>
          <a:xfrm>
            <a:off x="7022869" y="1378155"/>
            <a:ext cx="2809863" cy="589072"/>
          </a:xfrm>
          <a:prstGeom prst="rect">
            <a:avLst/>
          </a:prstGeom>
          <a:noFill/>
        </p:spPr>
        <p:txBody>
          <a:bodyPr wrap="square" rtlCol="0">
            <a:spAutoFit/>
          </a:bodyPr>
          <a:lstStyle/>
          <a:p>
            <a:pPr>
              <a:lnSpc>
                <a:spcPct val="150000"/>
              </a:lnSpc>
            </a:pPr>
            <a:r>
              <a:rPr lang="en-US" altLang="zh-CN" sz="2400" dirty="0">
                <a:solidFill>
                  <a:schemeClr val="bg1"/>
                </a:solidFill>
                <a:latin typeface="Novecento wide Bold" panose="00000805000000000000" charset="0"/>
                <a:ea typeface="Source Han Sans Heavy" panose="020B0A00000000000000" charset="-122"/>
                <a:cs typeface="Novecento wide Bold" panose="00000805000000000000" charset="0"/>
              </a:rPr>
              <a:t>Narrative Adventure</a:t>
            </a:r>
          </a:p>
        </p:txBody>
      </p:sp>
      <p:sp>
        <p:nvSpPr>
          <p:cNvPr id="11" name="矩形: 圆角 10">
            <a:extLst>
              <a:ext uri="{FF2B5EF4-FFF2-40B4-BE49-F238E27FC236}">
                <a16:creationId xmlns:a16="http://schemas.microsoft.com/office/drawing/2014/main" id="{B821796E-1182-FCE0-2626-BDFAB42B7525}"/>
              </a:ext>
            </a:extLst>
          </p:cNvPr>
          <p:cNvSpPr/>
          <p:nvPr/>
        </p:nvSpPr>
        <p:spPr>
          <a:xfrm>
            <a:off x="10114767" y="1415367"/>
            <a:ext cx="1750495" cy="63862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387D547-77AD-3598-5270-66C525310351}"/>
              </a:ext>
            </a:extLst>
          </p:cNvPr>
          <p:cNvSpPr txBox="1"/>
          <p:nvPr/>
        </p:nvSpPr>
        <p:spPr>
          <a:xfrm>
            <a:off x="10197896" y="1381370"/>
            <a:ext cx="1750495" cy="589072"/>
          </a:xfrm>
          <a:prstGeom prst="rect">
            <a:avLst/>
          </a:prstGeom>
          <a:noFill/>
        </p:spPr>
        <p:txBody>
          <a:bodyPr wrap="square" rtlCol="0">
            <a:spAutoFit/>
          </a:bodyPr>
          <a:lstStyle/>
          <a:p>
            <a:pPr>
              <a:lnSpc>
                <a:spcPct val="150000"/>
              </a:lnSpc>
            </a:pPr>
            <a:r>
              <a:rPr lang="en-US" altLang="zh-CN" sz="2400" dirty="0">
                <a:solidFill>
                  <a:schemeClr val="bg1"/>
                </a:solidFill>
                <a:latin typeface="Novecento wide Bold" panose="00000805000000000000" charset="0"/>
                <a:ea typeface="Source Han Sans Heavy" panose="020B0A00000000000000" charset="-122"/>
                <a:cs typeface="Novecento wide Bold" panose="00000805000000000000" charset="0"/>
              </a:rPr>
              <a:t>PC/Console</a:t>
            </a:r>
          </a:p>
        </p:txBody>
      </p:sp>
      <p:pic>
        <p:nvPicPr>
          <p:cNvPr id="1026" name="Picture 2" descr="undefined">
            <a:extLst>
              <a:ext uri="{FF2B5EF4-FFF2-40B4-BE49-F238E27FC236}">
                <a16:creationId xmlns:a16="http://schemas.microsoft.com/office/drawing/2014/main" id="{B2213917-248A-B542-9298-0006125B6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84" y="1252348"/>
            <a:ext cx="3695698" cy="50852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 Winter Main Visual">
            <a:extLst>
              <a:ext uri="{FF2B5EF4-FFF2-40B4-BE49-F238E27FC236}">
                <a16:creationId xmlns:a16="http://schemas.microsoft.com/office/drawing/2014/main" id="{50AD6688-B445-160F-BD32-85CD4E341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516" y="2376665"/>
            <a:ext cx="685800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3E90AA-7264-5402-D512-51F85DED58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0428" y="2383527"/>
            <a:ext cx="6868175" cy="3857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9" grpId="0" animBg="1"/>
      <p:bldP spid="10" grpId="0"/>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1058894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79849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08040" y="597480"/>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1759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2714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884215" y="64034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794962" y="6710997"/>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577846" y="1057538"/>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38" name="直接连接符 37">
            <a:extLst>
              <a:ext uri="{FF2B5EF4-FFF2-40B4-BE49-F238E27FC236}">
                <a16:creationId xmlns:a16="http://schemas.microsoft.com/office/drawing/2014/main" id="{A94F98CD-F2DC-C39E-476D-84F33916B44E}"/>
              </a:ext>
            </a:extLst>
          </p:cNvPr>
          <p:cNvCxnSpPr>
            <a:cxnSpLocks/>
          </p:cNvCxnSpPr>
          <p:nvPr/>
        </p:nvCxnSpPr>
        <p:spPr>
          <a:xfrm>
            <a:off x="1587685" y="1019363"/>
            <a:ext cx="20443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8B80C98-5221-C049-AB27-6CDBB610BBA8}"/>
              </a:ext>
            </a:extLst>
          </p:cNvPr>
          <p:cNvSpPr/>
          <p:nvPr/>
        </p:nvSpPr>
        <p:spPr>
          <a:xfrm>
            <a:off x="1009200" y="640343"/>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E19B07B2-46A9-F262-B701-B75F5DF0EB7B}"/>
              </a:ext>
            </a:extLst>
          </p:cNvPr>
          <p:cNvSpPr txBox="1"/>
          <p:nvPr/>
        </p:nvSpPr>
        <p:spPr>
          <a:xfrm>
            <a:off x="1492016" y="676122"/>
            <a:ext cx="2235674" cy="369332"/>
          </a:xfrm>
          <a:prstGeom prst="rect">
            <a:avLst/>
          </a:prstGeom>
          <a:noFill/>
        </p:spPr>
        <p:txBody>
          <a:bodyPr wrap="square" rtlCol="0">
            <a:spAutoFit/>
          </a:bodyPr>
          <a:lstStyle/>
          <a:p>
            <a:pPr algn="ctr"/>
            <a:r>
              <a:rPr lang="en-US" altLang="zh-CN" dirty="0">
                <a:latin typeface="Source Han Sans Heavy" panose="020B0A00000000000000" charset="-122"/>
                <a:ea typeface="Source Han Sans Heavy" panose="020B0A00000000000000" charset="-122"/>
              </a:rPr>
              <a:t>Basic design</a:t>
            </a:r>
          </a:p>
        </p:txBody>
      </p:sp>
      <p:pic>
        <p:nvPicPr>
          <p:cNvPr id="12" name="图片 11" descr="图标&#10;&#10;描述已自动生成">
            <a:extLst>
              <a:ext uri="{FF2B5EF4-FFF2-40B4-BE49-F238E27FC236}">
                <a16:creationId xmlns:a16="http://schemas.microsoft.com/office/drawing/2014/main" id="{9C4E90B7-D0B5-834E-442A-240C24CA8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910" y="598433"/>
            <a:ext cx="459105" cy="459105"/>
          </a:xfrm>
          <a:prstGeom prst="rect">
            <a:avLst/>
          </a:prstGeom>
        </p:spPr>
      </p:pic>
      <p:sp>
        <p:nvSpPr>
          <p:cNvPr id="2" name="文本框 1">
            <a:extLst>
              <a:ext uri="{FF2B5EF4-FFF2-40B4-BE49-F238E27FC236}">
                <a16:creationId xmlns:a16="http://schemas.microsoft.com/office/drawing/2014/main" id="{CA080707-62E7-119F-DF2D-73BF70CC6975}"/>
              </a:ext>
            </a:extLst>
          </p:cNvPr>
          <p:cNvSpPr txBox="1"/>
          <p:nvPr/>
        </p:nvSpPr>
        <p:spPr>
          <a:xfrm>
            <a:off x="315374" y="1557766"/>
            <a:ext cx="8809442" cy="506292"/>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000" dirty="0"/>
              <a:t>2.5D third person or 3D first person</a:t>
            </a:r>
            <a:endParaRPr kumimoji="0" lang="en-US" altLang="zh-CN" sz="20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pic>
        <p:nvPicPr>
          <p:cNvPr id="2050" name="Picture 2">
            <a:extLst>
              <a:ext uri="{FF2B5EF4-FFF2-40B4-BE49-F238E27FC236}">
                <a16:creationId xmlns:a16="http://schemas.microsoft.com/office/drawing/2014/main" id="{598A3E86-7B41-F76D-D7DC-18126A8A93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347" y="2420014"/>
            <a:ext cx="5462718" cy="307277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304099B-F546-5C79-5E06-B6828C95BEA6}"/>
              </a:ext>
            </a:extLst>
          </p:cNvPr>
          <p:cNvPicPr>
            <a:picLocks noChangeAspect="1"/>
          </p:cNvPicPr>
          <p:nvPr/>
        </p:nvPicPr>
        <p:blipFill>
          <a:blip r:embed="rId6"/>
          <a:stretch>
            <a:fillRect/>
          </a:stretch>
        </p:blipFill>
        <p:spPr>
          <a:xfrm>
            <a:off x="5994347" y="2420014"/>
            <a:ext cx="5651089" cy="3072779"/>
          </a:xfrm>
          <a:prstGeom prst="rect">
            <a:avLst/>
          </a:prstGeom>
        </p:spPr>
      </p:pic>
    </p:spTree>
    <p:custDataLst>
      <p:tags r:id="rId1"/>
    </p:custDataLst>
    <p:extLst>
      <p:ext uri="{BB962C8B-B14F-4D97-AF65-F5344CB8AC3E}">
        <p14:creationId xmlns:p14="http://schemas.microsoft.com/office/powerpoint/2010/main" val="3457519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矩形 3"/>
          <p:cNvSpPr/>
          <p:nvPr/>
        </p:nvSpPr>
        <p:spPr>
          <a:xfrm>
            <a:off x="11251482" y="6343097"/>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EE042DE-6FE8-3606-3B18-704342E27036}"/>
              </a:ext>
            </a:extLst>
          </p:cNvPr>
          <p:cNvCxnSpPr>
            <a:cxnSpLocks/>
          </p:cNvCxnSpPr>
          <p:nvPr/>
        </p:nvCxnSpPr>
        <p:spPr>
          <a:xfrm>
            <a:off x="1454061" y="1228108"/>
            <a:ext cx="336486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653D585-27C0-CD49-64C7-8E4C5AFEFFA5}"/>
              </a:ext>
            </a:extLst>
          </p:cNvPr>
          <p:cNvSpPr/>
          <p:nvPr/>
        </p:nvSpPr>
        <p:spPr>
          <a:xfrm>
            <a:off x="900032" y="839405"/>
            <a:ext cx="687070" cy="40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E925EC1-69FB-8125-0556-7225B19258A4}"/>
              </a:ext>
            </a:extLst>
          </p:cNvPr>
          <p:cNvSpPr txBox="1"/>
          <p:nvPr/>
        </p:nvSpPr>
        <p:spPr>
          <a:xfrm>
            <a:off x="1865933" y="835842"/>
            <a:ext cx="2415678" cy="369332"/>
          </a:xfrm>
          <a:prstGeom prst="rect">
            <a:avLst/>
          </a:prstGeom>
          <a:noFill/>
        </p:spPr>
        <p:txBody>
          <a:bodyPr wrap="square" rtlCol="0">
            <a:spAutoFit/>
          </a:bodyPr>
          <a:lstStyle/>
          <a:p>
            <a:pPr algn="ctr"/>
            <a:r>
              <a:rPr lang="en-US" altLang="zh-CN" dirty="0">
                <a:solidFill>
                  <a:schemeClr val="bg1"/>
                </a:solidFill>
                <a:latin typeface="Source Han Sans Heavy" panose="020B0A00000000000000" charset="-122"/>
                <a:ea typeface="Source Han Sans Heavy" panose="020B0A00000000000000" charset="-122"/>
              </a:rPr>
              <a:t>Game Experience</a:t>
            </a:r>
          </a:p>
        </p:txBody>
      </p:sp>
      <p:sp>
        <p:nvSpPr>
          <p:cNvPr id="17" name="文本框 16">
            <a:extLst>
              <a:ext uri="{FF2B5EF4-FFF2-40B4-BE49-F238E27FC236}">
                <a16:creationId xmlns:a16="http://schemas.microsoft.com/office/drawing/2014/main" id="{A556A69C-C856-BEFC-35D6-A1285ABAE049}"/>
              </a:ext>
            </a:extLst>
          </p:cNvPr>
          <p:cNvSpPr txBox="1"/>
          <p:nvPr/>
        </p:nvSpPr>
        <p:spPr>
          <a:xfrm>
            <a:off x="900031" y="4658115"/>
            <a:ext cx="8614845"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solidFill>
                  <a:schemeClr val="bg1"/>
                </a:solidFill>
                <a:latin typeface="Novecento wide Bold" panose="00000805000000000000" charset="0"/>
                <a:ea typeface="Source Han Sans Heavy" panose="020B0A00000000000000" charset="-122"/>
                <a:cs typeface="Novecento wide Bold" panose="00000805000000000000" charset="0"/>
              </a:rPr>
              <a:t>Help players relax and enjoy a soothing adventure, providing a warm world in this stressful modern life.</a:t>
            </a:r>
          </a:p>
        </p:txBody>
      </p:sp>
      <p:sp>
        <p:nvSpPr>
          <p:cNvPr id="21" name="文本框 20">
            <a:extLst>
              <a:ext uri="{FF2B5EF4-FFF2-40B4-BE49-F238E27FC236}">
                <a16:creationId xmlns:a16="http://schemas.microsoft.com/office/drawing/2014/main" id="{96A9B8E8-DABC-1D4A-4BA2-A7247FBF4170}"/>
              </a:ext>
            </a:extLst>
          </p:cNvPr>
          <p:cNvSpPr txBox="1"/>
          <p:nvPr/>
        </p:nvSpPr>
        <p:spPr>
          <a:xfrm>
            <a:off x="900031" y="1905227"/>
            <a:ext cx="7943431" cy="1143070"/>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400" dirty="0">
                <a:solidFill>
                  <a:prstClr val="white"/>
                </a:solidFill>
                <a:latin typeface="Novecento wide Bold" panose="00000805000000000000" charset="0"/>
                <a:ea typeface="Source Han Sans Heavy" panose="020B0A00000000000000" charset="-122"/>
                <a:cs typeface="Novecento wide Bold" panose="00000805000000000000" charset="0"/>
              </a:rPr>
              <a:t>Through storytelling, to explore and engage in dialogues to understand the life and culture of the Evenki people.</a:t>
            </a:r>
          </a:p>
        </p:txBody>
      </p:sp>
      <p:sp>
        <p:nvSpPr>
          <p:cNvPr id="13" name="文本框 12">
            <a:extLst>
              <a:ext uri="{FF2B5EF4-FFF2-40B4-BE49-F238E27FC236}">
                <a16:creationId xmlns:a16="http://schemas.microsoft.com/office/drawing/2014/main" id="{90223BBA-2DB7-7AAB-53FA-DEACD94BC812}"/>
              </a:ext>
            </a:extLst>
          </p:cNvPr>
          <p:cNvSpPr txBox="1"/>
          <p:nvPr/>
        </p:nvSpPr>
        <p:spPr>
          <a:xfrm>
            <a:off x="900031" y="3517280"/>
            <a:ext cx="9676316" cy="671851"/>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800" dirty="0">
                <a:solidFill>
                  <a:prstClr val="white"/>
                </a:solidFill>
                <a:latin typeface="Novecento wide Bold" panose="00000805000000000000" charset="0"/>
                <a:ea typeface="Source Han Sans Heavy" panose="020B0A00000000000000" charset="-122"/>
                <a:cs typeface="Novecento wide Bold" panose="00000805000000000000" charset="0"/>
              </a:rPr>
              <a:t>Immersive environment, Interactive Activities(Campfire BBQ)</a:t>
            </a:r>
            <a:endParaRPr kumimoji="0" lang="en-US" altLang="zh-CN" sz="2800" b="0" i="0" u="none" strike="noStrike" kern="1200" cap="none" spc="0" normalizeH="0" baseline="0" noProof="0" dirty="0">
              <a:ln>
                <a:noFill/>
              </a:ln>
              <a:solidFill>
                <a:prstClr val="white"/>
              </a:solidFill>
              <a:effectLst/>
              <a:uLnTx/>
              <a:uFillTx/>
              <a:latin typeface="Novecento wide Bold" panose="00000805000000000000" charset="0"/>
              <a:ea typeface="Source Han Sans Heavy" panose="020B0A00000000000000" charset="-122"/>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9E4"/>
        </a:solidFill>
        <a:effectLst/>
      </p:bgPr>
    </p:bg>
    <p:spTree>
      <p:nvGrpSpPr>
        <p:cNvPr id="1" name=""/>
        <p:cNvGrpSpPr/>
        <p:nvPr/>
      </p:nvGrpSpPr>
      <p:grpSpPr>
        <a:xfrm>
          <a:off x="0" y="0"/>
          <a:ext cx="0" cy="0"/>
          <a:chOff x="0" y="0"/>
          <a:chExt cx="0" cy="0"/>
        </a:xfrm>
      </p:grpSpPr>
      <p:sp>
        <p:nvSpPr>
          <p:cNvPr id="28" name="椭圆 27"/>
          <p:cNvSpPr/>
          <p:nvPr/>
        </p:nvSpPr>
        <p:spPr>
          <a:xfrm>
            <a:off x="1058894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79849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08040" y="597480"/>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1759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27140" y="597480"/>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884215" y="640343"/>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794962" y="6710997"/>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577846" y="1057538"/>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38" name="直接连接符 37">
            <a:extLst>
              <a:ext uri="{FF2B5EF4-FFF2-40B4-BE49-F238E27FC236}">
                <a16:creationId xmlns:a16="http://schemas.microsoft.com/office/drawing/2014/main" id="{A94F98CD-F2DC-C39E-476D-84F33916B44E}"/>
              </a:ext>
            </a:extLst>
          </p:cNvPr>
          <p:cNvCxnSpPr>
            <a:cxnSpLocks/>
          </p:cNvCxnSpPr>
          <p:nvPr/>
        </p:nvCxnSpPr>
        <p:spPr>
          <a:xfrm flipV="1">
            <a:off x="1587685" y="1016312"/>
            <a:ext cx="3336611" cy="3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8B80C98-5221-C049-AB27-6CDBB610BBA8}"/>
              </a:ext>
            </a:extLst>
          </p:cNvPr>
          <p:cNvSpPr/>
          <p:nvPr/>
        </p:nvSpPr>
        <p:spPr>
          <a:xfrm>
            <a:off x="1009200" y="640343"/>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E19B07B2-46A9-F262-B701-B75F5DF0EB7B}"/>
              </a:ext>
            </a:extLst>
          </p:cNvPr>
          <p:cNvSpPr txBox="1"/>
          <p:nvPr/>
        </p:nvSpPr>
        <p:spPr>
          <a:xfrm>
            <a:off x="1547216" y="669119"/>
            <a:ext cx="3336612" cy="369332"/>
          </a:xfrm>
          <a:prstGeom prst="rect">
            <a:avLst/>
          </a:prstGeom>
          <a:noFill/>
        </p:spPr>
        <p:txBody>
          <a:bodyPr wrap="square" rtlCol="0">
            <a:spAutoFit/>
          </a:bodyPr>
          <a:lstStyle/>
          <a:p>
            <a:pPr algn="ctr"/>
            <a:r>
              <a:rPr lang="en-US" altLang="zh-CN" dirty="0">
                <a:latin typeface="Source Han Sans Heavy" panose="020B0A00000000000000" charset="-122"/>
                <a:ea typeface="Source Han Sans Heavy" panose="020B0A00000000000000" charset="-122"/>
              </a:rPr>
              <a:t>NEED!</a:t>
            </a:r>
          </a:p>
        </p:txBody>
      </p:sp>
      <p:pic>
        <p:nvPicPr>
          <p:cNvPr id="12" name="图片 11" descr="图标&#10;&#10;描述已自动生成">
            <a:extLst>
              <a:ext uri="{FF2B5EF4-FFF2-40B4-BE49-F238E27FC236}">
                <a16:creationId xmlns:a16="http://schemas.microsoft.com/office/drawing/2014/main" id="{9C4E90B7-D0B5-834E-442A-240C24CA8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910" y="598433"/>
            <a:ext cx="459105" cy="459105"/>
          </a:xfrm>
          <a:prstGeom prst="rect">
            <a:avLst/>
          </a:prstGeom>
        </p:spPr>
      </p:pic>
      <p:sp>
        <p:nvSpPr>
          <p:cNvPr id="11" name="文本框 10">
            <a:extLst>
              <a:ext uri="{FF2B5EF4-FFF2-40B4-BE49-F238E27FC236}">
                <a16:creationId xmlns:a16="http://schemas.microsoft.com/office/drawing/2014/main" id="{0303E38C-4B62-92B1-31D7-C00B2EC166E9}"/>
              </a:ext>
            </a:extLst>
          </p:cNvPr>
          <p:cNvSpPr txBox="1"/>
          <p:nvPr/>
        </p:nvSpPr>
        <p:spPr>
          <a:xfrm>
            <a:off x="1009200" y="1667822"/>
            <a:ext cx="8809442" cy="4549835"/>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2800" dirty="0"/>
              <a:t>1 Narrative Designer</a:t>
            </a:r>
          </a:p>
          <a:p>
            <a:pPr marL="342900" lvl="0" indent="-342900">
              <a:lnSpc>
                <a:spcPct val="150000"/>
              </a:lnSpc>
              <a:buFont typeface="Arial" panose="020B0604020202020204" pitchFamily="34" charset="0"/>
              <a:buChar char="•"/>
              <a:defRPr/>
            </a:pPr>
            <a:r>
              <a:rPr lang="en-US" altLang="zh-CN" sz="2800" dirty="0"/>
              <a:t>1-2 Level Designer &amp; Developer</a:t>
            </a:r>
          </a:p>
          <a:p>
            <a:pPr marL="342900" lvl="0" indent="-342900">
              <a:lnSpc>
                <a:spcPct val="150000"/>
              </a:lnSpc>
              <a:buFont typeface="Arial" panose="020B0604020202020204" pitchFamily="34" charset="0"/>
              <a:buChar char="•"/>
              <a:defRPr/>
            </a:pPr>
            <a:r>
              <a:rPr lang="en-US" altLang="zh-CN" sz="2800" dirty="0"/>
              <a:t>1 Core Programmer</a:t>
            </a:r>
          </a:p>
          <a:p>
            <a:pPr marL="342900" lvl="0" indent="-342900">
              <a:lnSpc>
                <a:spcPct val="150000"/>
              </a:lnSpc>
              <a:buFont typeface="Arial" panose="020B0604020202020204" pitchFamily="34" charset="0"/>
              <a:buChar char="•"/>
              <a:defRPr/>
            </a:pPr>
            <a:r>
              <a:rPr kumimoji="0" lang="en-US" altLang="zh-CN" sz="28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rPr>
              <a:t>1 </a:t>
            </a:r>
            <a:r>
              <a:rPr lang="en-US" altLang="zh-CN" sz="2800" dirty="0"/>
              <a:t>3D Modeler/Artist</a:t>
            </a:r>
          </a:p>
          <a:p>
            <a:pPr marL="342900" lvl="0" indent="-342900">
              <a:lnSpc>
                <a:spcPct val="150000"/>
              </a:lnSpc>
              <a:buFont typeface="Arial" panose="020B0604020202020204" pitchFamily="34" charset="0"/>
              <a:buChar char="•"/>
              <a:defRPr/>
            </a:pPr>
            <a:r>
              <a:rPr lang="en-US" altLang="zh-CN" sz="2800" dirty="0"/>
              <a:t>1 Project Manager &amp; Tester</a:t>
            </a:r>
          </a:p>
          <a:p>
            <a:pPr marL="342900" lvl="0" indent="-342900">
              <a:lnSpc>
                <a:spcPct val="150000"/>
              </a:lnSpc>
              <a:buFont typeface="Arial" panose="020B0604020202020204" pitchFamily="34" charset="0"/>
              <a:buChar char="•"/>
              <a:defRPr/>
            </a:pPr>
            <a:r>
              <a:rPr lang="en-US" altLang="zh-CN" sz="2800" strike="sngStrike" dirty="0"/>
              <a:t>1 Sound Designer</a:t>
            </a:r>
          </a:p>
          <a:p>
            <a:pPr marL="342900" lvl="0" indent="-342900">
              <a:lnSpc>
                <a:spcPct val="150000"/>
              </a:lnSpc>
              <a:buFont typeface="Arial" panose="020B0604020202020204" pitchFamily="34" charset="0"/>
              <a:buChar char="•"/>
              <a:defRPr/>
            </a:pPr>
            <a:endParaRPr kumimoji="0" lang="en-US" altLang="zh-CN" sz="2800" b="0" i="0" u="none" strike="noStrike" kern="1200" cap="none" spc="0" normalizeH="0" baseline="0" noProof="0" dirty="0">
              <a:ln>
                <a:noFill/>
              </a:ln>
              <a:effectLst/>
              <a:uLnTx/>
              <a:uFillTx/>
              <a:latin typeface="Novecento wide Bold" panose="00000805000000000000" charset="0"/>
              <a:ea typeface="Source Han Sans Heavy" panose="020B0A00000000000000" charset="-122"/>
              <a:cs typeface="Novecento wide Bold" panose="00000805000000000000" charset="0"/>
            </a:endParaRPr>
          </a:p>
        </p:txBody>
      </p:sp>
    </p:spTree>
    <p:custDataLst>
      <p:tags r:id="rId1"/>
    </p:custDataLst>
    <p:extLst>
      <p:ext uri="{BB962C8B-B14F-4D97-AF65-F5344CB8AC3E}">
        <p14:creationId xmlns:p14="http://schemas.microsoft.com/office/powerpoint/2010/main" val="2654183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3" name="图片 12" descr="渐变2"/>
          <p:cNvPicPr>
            <a:picLocks noChangeAspect="1"/>
          </p:cNvPicPr>
          <p:nvPr/>
        </p:nvPicPr>
        <p:blipFill>
          <a:blip r:embed="rId4"/>
          <a:srcRect l="7261"/>
          <a:stretch>
            <a:fillRect/>
          </a:stretch>
        </p:blipFill>
        <p:spPr>
          <a:xfrm>
            <a:off x="-75856" y="0"/>
            <a:ext cx="10316210" cy="6858000"/>
          </a:xfrm>
          <a:prstGeom prst="rect">
            <a:avLst/>
          </a:prstGeom>
        </p:spPr>
      </p:pic>
      <p:sp>
        <p:nvSpPr>
          <p:cNvPr id="28" name="文本框 27"/>
          <p:cNvSpPr txBox="1"/>
          <p:nvPr/>
        </p:nvSpPr>
        <p:spPr>
          <a:xfrm>
            <a:off x="3401811" y="3013501"/>
            <a:ext cx="5933441" cy="830997"/>
          </a:xfrm>
          <a:prstGeom prst="rect">
            <a:avLst/>
          </a:prstGeom>
          <a:noFill/>
        </p:spPr>
        <p:txBody>
          <a:bodyPr wrap="square" rtlCol="0">
            <a:spAutoFit/>
          </a:bodyPr>
          <a:lstStyle/>
          <a:p>
            <a:r>
              <a:rPr lang="en-US" altLang="zh-CN" sz="4800" dirty="0">
                <a:latin typeface="Novecento wide Bold" panose="00000805000000000000" charset="0"/>
                <a:cs typeface="Novecento wide Bold" panose="00000805000000000000" charset="0"/>
              </a:rPr>
              <a:t>Thanks For Watching</a:t>
            </a:r>
          </a:p>
        </p:txBody>
      </p:sp>
      <p:sp>
        <p:nvSpPr>
          <p:cNvPr id="33" name="矩形 32"/>
          <p:cNvSpPr/>
          <p:nvPr/>
        </p:nvSpPr>
        <p:spPr>
          <a:xfrm>
            <a:off x="3594216" y="3739088"/>
            <a:ext cx="3488690" cy="1054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文本框 31"/>
          <p:cNvSpPr txBox="1"/>
          <p:nvPr/>
        </p:nvSpPr>
        <p:spPr>
          <a:xfrm>
            <a:off x="3538971" y="3676223"/>
            <a:ext cx="2371725" cy="213995"/>
          </a:xfrm>
          <a:prstGeom prst="rect">
            <a:avLst/>
          </a:prstGeom>
          <a:noFill/>
        </p:spPr>
        <p:txBody>
          <a:bodyPr wrap="square" rtlCol="0">
            <a:spAutoFit/>
          </a:bodyPr>
          <a:lstStyle/>
          <a:p>
            <a:r>
              <a:rPr lang="en-US" altLang="zh-CN" sz="800" dirty="0">
                <a:solidFill>
                  <a:schemeClr val="bg1"/>
                </a:solidFill>
                <a:latin typeface="Novecento wide Bold" panose="00000805000000000000" charset="0"/>
                <a:ea typeface="Source Han Sans Heavy" panose="020B0A00000000000000" charset="-122"/>
                <a:cs typeface="Novecento wide Bold" panose="00000805000000000000" charset="0"/>
              </a:rPr>
              <a:t>CITY OF SCIENCE AND TECHNOLOGY</a:t>
            </a:r>
          </a:p>
        </p:txBody>
      </p:sp>
      <p:pic>
        <p:nvPicPr>
          <p:cNvPr id="34" name="图片 33" descr="R-C"/>
          <p:cNvPicPr>
            <a:picLocks noChangeAspect="1"/>
          </p:cNvPicPr>
          <p:nvPr/>
        </p:nvPicPr>
        <p:blipFill>
          <a:blip r:embed="rId5">
            <a:alphaModFix amt="11000"/>
            <a:lum bright="64000" contrast="-82000"/>
          </a:blip>
          <a:srcRect t="40647" b="4450"/>
          <a:stretch>
            <a:fillRect/>
          </a:stretch>
        </p:blipFill>
        <p:spPr>
          <a:xfrm>
            <a:off x="-466725" y="-1521460"/>
            <a:ext cx="2324100" cy="8598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AzYjYzNzI1MzUyYTQ0YjZkNmEyMmM5MzQzZmQzY2UifQ=="/>
</p:tagLst>
</file>

<file path=ppt/tags/tag2.xml><?xml version="1.0" encoding="utf-8"?>
<p:tagLst xmlns:a="http://schemas.openxmlformats.org/drawingml/2006/main" xmlns:r="http://schemas.openxmlformats.org/officeDocument/2006/relationships" xmlns:p="http://schemas.openxmlformats.org/presentationml/2006/main">
  <p:tag name="TIMING" val="|14.3|14.9|9"/>
</p:tagLst>
</file>

<file path=ppt/tags/tag3.xml><?xml version="1.0" encoding="utf-8"?>
<p:tagLst xmlns:a="http://schemas.openxmlformats.org/drawingml/2006/main" xmlns:r="http://schemas.openxmlformats.org/officeDocument/2006/relationships" xmlns:p="http://schemas.openxmlformats.org/presentationml/2006/main">
  <p:tag name="TIMING" val="|1.9"/>
</p:tagLst>
</file>

<file path=ppt/tags/tag4.xml><?xml version="1.0" encoding="utf-8"?>
<p:tagLst xmlns:a="http://schemas.openxmlformats.org/drawingml/2006/main" xmlns:r="http://schemas.openxmlformats.org/officeDocument/2006/relationships" xmlns:p="http://schemas.openxmlformats.org/presentationml/2006/main">
  <p:tag name="TIMING" val="|0.8|0.9"/>
</p:tagLst>
</file>

<file path=ppt/tags/tag5.xml><?xml version="1.0" encoding="utf-8"?>
<p:tagLst xmlns:a="http://schemas.openxmlformats.org/drawingml/2006/main" xmlns:r="http://schemas.openxmlformats.org/officeDocument/2006/relationships" xmlns:p="http://schemas.openxmlformats.org/presentationml/2006/main">
  <p:tag name="TIMING" val="|17.2|6.4|1.6"/>
</p:tagLst>
</file>

<file path=ppt/tags/tag6.xml><?xml version="1.0" encoding="utf-8"?>
<p:tagLst xmlns:a="http://schemas.openxmlformats.org/drawingml/2006/main" xmlns:r="http://schemas.openxmlformats.org/officeDocument/2006/relationships" xmlns:p="http://schemas.openxmlformats.org/presentationml/2006/main">
  <p:tag name="TIMING" val="|8|18.3|9.9"/>
</p:tagLst>
</file>

<file path=ppt/tags/tag7.xml><?xml version="1.0" encoding="utf-8"?>
<p:tagLst xmlns:a="http://schemas.openxmlformats.org/drawingml/2006/main" xmlns:r="http://schemas.openxmlformats.org/officeDocument/2006/relationships" xmlns:p="http://schemas.openxmlformats.org/presentationml/2006/main">
  <p:tag name="TIMING" val="|8|18.3|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TotalTime>
  <Words>257</Words>
  <Application>Microsoft Office PowerPoint</Application>
  <PresentationFormat>宽屏</PresentationFormat>
  <Paragraphs>42</Paragraphs>
  <Slides>10</Slides>
  <Notes>8</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Novecento wide Bold</vt:lpstr>
      <vt:lpstr>Source Han Sans Heavy</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RHINE LAB SYNTHESIZE    INFORMATION ANALYSIS   OS</dc:title>
  <dc:creator>HENRY</dc:creator>
  <cp:lastModifiedBy>Jiangyahu Liu</cp:lastModifiedBy>
  <cp:revision>78</cp:revision>
  <dcterms:created xsi:type="dcterms:W3CDTF">2022-05-16T07:12:00Z</dcterms:created>
  <dcterms:modified xsi:type="dcterms:W3CDTF">2024-09-16T05:04:37Z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816161F786DD43A3B3312AEA9E114B0B</vt:lpwstr>
  </property>
  <property fmtid="{D5CDD505-2E9C-101B-9397-08002B2CF9AE}" pid="3" name="KSOProductBuildVer">
    <vt:lpwstr>2052-11.1.0.11830</vt:lpwstr>
  </property>
  <property fmtid="{D5CDD505-2E9C-101B-9397-08002B2CF9AE}" pid="4" name="MSIP_Label_cdde0556-1f76-452e-9e94-03158f226e4e_Enabled">
    <vt:lpwstr>true</vt:lpwstr>
  </property>
  <property fmtid="{D5CDD505-2E9C-101B-9397-08002B2CF9AE}" pid="5" name="MSIP_Label_cdde0556-1f76-452e-9e94-03158f226e4e_SetDate">
    <vt:lpwstr>2024-02-03T20:35:04Z</vt:lpwstr>
  </property>
  <property fmtid="{D5CDD505-2E9C-101B-9397-08002B2CF9AE}" pid="6" name="MSIP_Label_cdde0556-1f76-452e-9e94-03158f226e4e_Method">
    <vt:lpwstr>Standard</vt:lpwstr>
  </property>
  <property fmtid="{D5CDD505-2E9C-101B-9397-08002B2CF9AE}" pid="7" name="MSIP_Label_cdde0556-1f76-452e-9e94-03158f226e4e_Name">
    <vt:lpwstr>Private</vt:lpwstr>
  </property>
  <property fmtid="{D5CDD505-2E9C-101B-9397-08002B2CF9AE}" pid="8" name="MSIP_Label_cdde0556-1f76-452e-9e94-03158f226e4e_SiteId">
    <vt:lpwstr>7015a19d-0dbb-4c31-8709-253cf07f631f</vt:lpwstr>
  </property>
  <property fmtid="{D5CDD505-2E9C-101B-9397-08002B2CF9AE}" pid="9" name="MSIP_Label_cdde0556-1f76-452e-9e94-03158f226e4e_ActionId">
    <vt:lpwstr>c6e3dbd3-9725-43ab-9957-a048a6b27a65</vt:lpwstr>
  </property>
  <property fmtid="{D5CDD505-2E9C-101B-9397-08002B2CF9AE}" pid="10" name="MSIP_Label_cdde0556-1f76-452e-9e94-03158f226e4e_ContentBits">
    <vt:lpwstr>0</vt:lpwstr>
  </property>
</Properties>
</file>